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1" r:id="rId3"/>
    <p:sldId id="263" r:id="rId4"/>
    <p:sldId id="266" r:id="rId5"/>
    <p:sldId id="267" r:id="rId6"/>
    <p:sldId id="268" r:id="rId7"/>
    <p:sldId id="270" r:id="rId8"/>
    <p:sldId id="271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B3D7"/>
    <a:srgbClr val="37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869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2.wmf"/><Relationship Id="rId1" Type="http://schemas.openxmlformats.org/officeDocument/2006/relationships/image" Target="../media/image38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4111FDCC-869F-4F4B-A3BC-3281CF438831}" type="datetimeFigureOut">
              <a:rPr lang="en-US"/>
              <a:pPr>
                <a:defRPr/>
              </a:pPr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29A99FDD-0DC2-4944-AA93-CFF54CB97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028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0A8E27D0-A138-48C5-A877-14371BC9B92A}" type="datetimeFigureOut">
              <a:rPr lang="en-US"/>
              <a:pPr>
                <a:defRPr/>
              </a:pPr>
              <a:t>3/4/2019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3BF3A294-C32B-459D-9DD3-403F11328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467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C440CBF-E9FB-45EF-BA16-2A135864E9D9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62000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B18C18-01A5-4FE3-9FC9-BDC2668D885F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84111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BFAAFEF-92C2-436E-A83E-9F3171C6200D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85673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DB53A-81D0-4D94-A69E-705511962285}" type="datetimeFigureOut">
              <a:rPr lang="en-US"/>
              <a:pPr>
                <a:defRPr/>
              </a:pPr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433EB-DC93-4400-8057-A50484D76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7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5E30F-52DD-4C15-8C1F-545F6529D7FA}" type="datetimeFigureOut">
              <a:rPr lang="en-US"/>
              <a:pPr>
                <a:defRPr/>
              </a:pPr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A8271-0BD6-4918-AF99-45DC688C8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36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B87AB-D50C-4C05-87FC-B96C22914266}" type="datetimeFigureOut">
              <a:rPr lang="en-US"/>
              <a:pPr>
                <a:defRPr/>
              </a:pPr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01075-F559-44A8-AB69-9ECFC09CB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107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EECCD-2ED7-4298-9D35-FF3FE6E43D71}" type="datetimeFigureOut">
              <a:rPr lang="en-US"/>
              <a:pPr>
                <a:defRPr/>
              </a:pPr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D8C92-193F-40CC-9001-706EF0554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1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64467-FB68-41D4-80D0-360857049F65}" type="datetimeFigureOut">
              <a:rPr lang="en-US"/>
              <a:pPr>
                <a:defRPr/>
              </a:pPr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7D579-9153-4433-AC71-BA6A147C1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4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4475B-1AE3-471E-95FB-2E87BB192795}" type="datetimeFigureOut">
              <a:rPr lang="en-US"/>
              <a:pPr>
                <a:defRPr/>
              </a:pPr>
              <a:t>3/4/2019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413D0-5866-48E5-BE8A-628847E44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85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CE45E-ECD3-4DBF-8E77-DF51893D1782}" type="datetimeFigureOut">
              <a:rPr lang="en-US"/>
              <a:pPr>
                <a:defRPr/>
              </a:pPr>
              <a:t>3/4/2019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8982C-4A34-4C8D-B65D-6C2EF36C1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4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F498D-C0FE-42B0-85C8-B5DBF4258470}" type="datetimeFigureOut">
              <a:rPr lang="en-US"/>
              <a:pPr>
                <a:defRPr/>
              </a:pPr>
              <a:t>3/4/2019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6592-7241-427C-9A1A-A0AB3A94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0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12EA-79E8-4AB1-90BE-C78FC1349E6D}" type="datetimeFigureOut">
              <a:rPr lang="en-US"/>
              <a:pPr>
                <a:defRPr/>
              </a:pPr>
              <a:t>3/4/2019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F254-8DD8-41BE-B2FF-7D2986B78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731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B4011-A1E8-4A87-9BB1-B7A33A6E7E17}" type="datetimeFigureOut">
              <a:rPr lang="en-US"/>
              <a:pPr>
                <a:defRPr/>
              </a:pPr>
              <a:t>3/4/2019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5C916-087E-4909-9941-62C2B5702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61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245F4-2D4F-4ADC-B8E9-524AC045BB28}" type="datetimeFigureOut">
              <a:rPr lang="en-US"/>
              <a:pPr>
                <a:defRPr/>
              </a:pPr>
              <a:t>3/4/2019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75D5-32DA-47DF-97A2-83D1A5A11D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3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2A2616-3748-4E2B-BA16-8B372B1FD34E}" type="datetimeFigureOut">
              <a:rPr lang="en-US"/>
              <a:pPr>
                <a:defRPr/>
              </a:pPr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D19133-531E-4E45-95AD-9C9D97FF3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20" Type="http://schemas.openxmlformats.org/officeDocument/2006/relationships/image" Target="../media/image9.pn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image" Target="../media/image22.wmf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7.wmf"/><Relationship Id="rId17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9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35.wmf"/><Relationship Id="rId3" Type="http://schemas.openxmlformats.org/officeDocument/2006/relationships/image" Target="../media/image37.wmf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5" Type="http://schemas.openxmlformats.org/officeDocument/2006/relationships/image" Target="../media/image36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3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image" Target="../media/image42.jpeg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40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4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266700" y="6248400"/>
            <a:ext cx="88773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 i="1" dirty="0">
                <a:latin typeface="Comic Sans MS" pitchFamily="66" charset="0"/>
              </a:rPr>
              <a:t>Algebra </a:t>
            </a:r>
            <a:r>
              <a:rPr lang="en-US" sz="2000" b="1" i="1" dirty="0" smtClean="0">
                <a:latin typeface="Comic Sans MS" pitchFamily="66" charset="0"/>
              </a:rPr>
              <a:t>1H            </a:t>
            </a:r>
            <a:r>
              <a:rPr lang="en-US" sz="2000" b="1" i="1" dirty="0">
                <a:latin typeface="Comic Sans MS" pitchFamily="66" charset="0"/>
              </a:rPr>
              <a:t>Glencoe McGraw-Hill      </a:t>
            </a:r>
            <a:r>
              <a:rPr lang="en-US" sz="2000" b="1" i="1" dirty="0" smtClean="0">
                <a:latin typeface="Comic Sans MS" pitchFamily="66" charset="0"/>
              </a:rPr>
              <a:t>J. Evans/C. Logan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73510" y="1600200"/>
            <a:ext cx="5823856" cy="1569660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 w="57150">
            <a:solidFill>
              <a:schemeClr val="tx1"/>
            </a:solidFill>
          </a:ln>
          <a:effectLst>
            <a:glow rad="228600">
              <a:schemeClr val="accent1">
                <a:lumMod val="50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latin typeface="+mn-lt"/>
              </a:rPr>
              <a:t>7.8C Area </a:t>
            </a:r>
            <a:r>
              <a:rPr lang="en-US" sz="3200" dirty="0">
                <a:latin typeface="+mn-lt"/>
              </a:rPr>
              <a:t>and Vertical Motion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n-lt"/>
              </a:rPr>
              <a:t>Word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5788025" y="2971800"/>
            <a:ext cx="12985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>
                <a:latin typeface="Comic Sans MS" pitchFamily="66" charset="0"/>
                <a:ea typeface="Calibri" pitchFamily="34" charset="0"/>
                <a:cs typeface="Times New Roman" pitchFamily="18" charset="0"/>
              </a:rPr>
              <a:t>2h + 6 </a:t>
            </a:r>
            <a:endParaRPr lang="en-US" sz="3200" b="1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124" name="Freeform 4"/>
          <p:cNvSpPr>
            <a:spLocks/>
          </p:cNvSpPr>
          <p:nvPr/>
        </p:nvSpPr>
        <p:spPr bwMode="auto">
          <a:xfrm>
            <a:off x="5181600" y="1524000"/>
            <a:ext cx="2747963" cy="1452563"/>
          </a:xfrm>
          <a:custGeom>
            <a:avLst/>
            <a:gdLst/>
            <a:ahLst/>
            <a:cxnLst>
              <a:cxn ang="0">
                <a:pos x="0" y="1208"/>
              </a:cxn>
              <a:cxn ang="0">
                <a:pos x="3368" y="1208"/>
              </a:cxn>
              <a:cxn ang="0">
                <a:pos x="1337" y="0"/>
              </a:cxn>
              <a:cxn ang="0">
                <a:pos x="0" y="1208"/>
              </a:cxn>
            </a:cxnLst>
            <a:rect l="0" t="0" r="r" b="b"/>
            <a:pathLst>
              <a:path w="3368" h="1208">
                <a:moveTo>
                  <a:pt x="0" y="1208"/>
                </a:moveTo>
                <a:lnTo>
                  <a:pt x="3368" y="1208"/>
                </a:lnTo>
                <a:lnTo>
                  <a:pt x="1337" y="0"/>
                </a:lnTo>
                <a:lnTo>
                  <a:pt x="0" y="1208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cxnSp>
        <p:nvCxnSpPr>
          <p:cNvPr id="5123" name="AutoShape 3"/>
          <p:cNvCxnSpPr>
            <a:cxnSpLocks noChangeShapeType="1"/>
          </p:cNvCxnSpPr>
          <p:nvPr/>
        </p:nvCxnSpPr>
        <p:spPr bwMode="auto">
          <a:xfrm>
            <a:off x="6270625" y="1501775"/>
            <a:ext cx="0" cy="1470025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237288" y="2111375"/>
            <a:ext cx="2444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latin typeface="Comic Sans MS" pitchFamily="66" charset="0"/>
                <a:ea typeface="Calibri" pitchFamily="34" charset="0"/>
                <a:cs typeface="Times New Roman" pitchFamily="18" charset="0"/>
              </a:rPr>
              <a:t>h</a:t>
            </a:r>
            <a:endParaRPr lang="en-US" sz="3200" b="1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741488" y="304800"/>
            <a:ext cx="5672137" cy="8302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24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1.   A </a:t>
            </a:r>
            <a:r>
              <a:rPr lang="en-US" sz="2400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triangle has an area of 40 cm</a:t>
            </a:r>
            <a:r>
              <a:rPr lang="en-US" sz="2400" baseline="30000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400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.                     Find the height, h, of the triangle.</a:t>
            </a:r>
            <a:endParaRPr lang="en-US" sz="24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39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900"/>
              <a:t/>
            </a:r>
            <a:br>
              <a:rPr lang="en-US" sz="900"/>
            </a:br>
            <a:endParaRPr lang="en-US"/>
          </a:p>
          <a:p>
            <a:pPr eaLnBrk="0" hangingPunct="0"/>
            <a:endParaRPr lang="en-US"/>
          </a:p>
        </p:txBody>
      </p:sp>
      <p:graphicFrame>
        <p:nvGraphicFramePr>
          <p:cNvPr id="513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7883958"/>
              </p:ext>
            </p:extLst>
          </p:nvPr>
        </p:nvGraphicFramePr>
        <p:xfrm>
          <a:off x="1312863" y="1785938"/>
          <a:ext cx="1392237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6" name="Equation" r:id="rId4" imgW="1396800" imgH="876240" progId="Equation.DSMT4">
                  <p:embed/>
                </p:oleObj>
              </mc:Choice>
              <mc:Fallback>
                <p:oleObj name="Equation" r:id="rId4" imgW="1396800" imgH="8762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2863" y="1785938"/>
                        <a:ext cx="1392237" cy="881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9120585"/>
              </p:ext>
            </p:extLst>
          </p:nvPr>
        </p:nvGraphicFramePr>
        <p:xfrm>
          <a:off x="1096963" y="2733675"/>
          <a:ext cx="2586037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" name="Equation" r:id="rId6" imgW="2590560" imgH="876240" progId="Equation.DSMT4">
                  <p:embed/>
                </p:oleObj>
              </mc:Choice>
              <mc:Fallback>
                <p:oleObj name="Equation" r:id="rId6" imgW="2590560" imgH="8762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963" y="2733675"/>
                        <a:ext cx="2586037" cy="881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0850922"/>
              </p:ext>
            </p:extLst>
          </p:nvPr>
        </p:nvGraphicFramePr>
        <p:xfrm>
          <a:off x="1090613" y="3721100"/>
          <a:ext cx="208280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" name="Equation" r:id="rId8" imgW="2082600" imgH="419040" progId="Equation.DSMT4">
                  <p:embed/>
                </p:oleObj>
              </mc:Choice>
              <mc:Fallback>
                <p:oleObj name="Equation" r:id="rId8" imgW="2082600" imgH="419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0613" y="3721100"/>
                        <a:ext cx="2082800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913059"/>
              </p:ext>
            </p:extLst>
          </p:nvPr>
        </p:nvGraphicFramePr>
        <p:xfrm>
          <a:off x="1098550" y="4452938"/>
          <a:ext cx="1981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" name="Equation" r:id="rId10" imgW="1981080" imgH="419040" progId="Equation.DSMT4">
                  <p:embed/>
                </p:oleObj>
              </mc:Choice>
              <mc:Fallback>
                <p:oleObj name="Equation" r:id="rId10" imgW="1981080" imgH="4190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4452938"/>
                        <a:ext cx="19812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688453"/>
              </p:ext>
            </p:extLst>
          </p:nvPr>
        </p:nvGraphicFramePr>
        <p:xfrm>
          <a:off x="1319213" y="5138738"/>
          <a:ext cx="2557462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" name="Equation" r:id="rId12" imgW="2552400" imgH="419040" progId="Equation.DSMT4">
                  <p:embed/>
                </p:oleObj>
              </mc:Choice>
              <mc:Fallback>
                <p:oleObj name="Equation" r:id="rId12" imgW="2552400" imgH="419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213" y="5138738"/>
                        <a:ext cx="2557462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11510"/>
              </p:ext>
            </p:extLst>
          </p:nvPr>
        </p:nvGraphicFramePr>
        <p:xfrm>
          <a:off x="1316038" y="5824538"/>
          <a:ext cx="2684462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" name="Equation" r:id="rId14" imgW="2679480" imgH="419040" progId="Equation.DSMT4">
                  <p:embed/>
                </p:oleObj>
              </mc:Choice>
              <mc:Fallback>
                <p:oleObj name="Equation" r:id="rId14" imgW="2679480" imgH="419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6038" y="5824538"/>
                        <a:ext cx="2684462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042" name="Rectangle 19"/>
          <p:cNvSpPr>
            <a:spLocks noChangeArrowheads="1"/>
          </p:cNvSpPr>
          <p:nvPr/>
        </p:nvSpPr>
        <p:spPr bwMode="auto">
          <a:xfrm>
            <a:off x="0" y="20383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043" name="Rectangle 20"/>
          <p:cNvSpPr>
            <a:spLocks noChangeArrowheads="1"/>
          </p:cNvSpPr>
          <p:nvPr/>
        </p:nvSpPr>
        <p:spPr bwMode="auto">
          <a:xfrm>
            <a:off x="0" y="2495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120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endParaRPr lang="en-US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44" name="Rectangle 22"/>
          <p:cNvSpPr>
            <a:spLocks noChangeArrowheads="1"/>
          </p:cNvSpPr>
          <p:nvPr/>
        </p:nvSpPr>
        <p:spPr bwMode="auto">
          <a:xfrm>
            <a:off x="0" y="351472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</a:t>
            </a:r>
            <a:endParaRPr lang="en-US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45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44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14383"/>
              </p:ext>
            </p:extLst>
          </p:nvPr>
        </p:nvGraphicFramePr>
        <p:xfrm>
          <a:off x="5232400" y="4038600"/>
          <a:ext cx="223202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2" name="Equation" r:id="rId16" imgW="2234880" imgH="457200" progId="Equation.DSMT4">
                  <p:embed/>
                </p:oleObj>
              </mc:Choice>
              <mc:Fallback>
                <p:oleObj name="Equation" r:id="rId16" imgW="2234880" imgH="4572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2400" y="4038600"/>
                        <a:ext cx="2232025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4267200" y="4756299"/>
            <a:ext cx="4267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Which root makes </a:t>
            </a:r>
            <a:r>
              <a:rPr lang="en-US" sz="24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sense?</a:t>
            </a:r>
            <a:endParaRPr lang="en-US" sz="2400" dirty="0"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5147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2355519"/>
              </p:ext>
            </p:extLst>
          </p:nvPr>
        </p:nvGraphicFramePr>
        <p:xfrm>
          <a:off x="4648200" y="3581400"/>
          <a:ext cx="3594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3" name="Equation" r:id="rId18" imgW="3593880" imgH="457200" progId="Equation.DSMT4">
                  <p:embed/>
                </p:oleObj>
              </mc:Choice>
              <mc:Fallback>
                <p:oleObj name="Equation" r:id="rId18" imgW="3593880" imgH="4572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581400"/>
                        <a:ext cx="35941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782343" y="5486400"/>
            <a:ext cx="3309937" cy="4616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dirty="0">
                <a:latin typeface="Comic Sans MS" pitchFamily="66" charset="0"/>
              </a:rPr>
              <a:t>The height </a:t>
            </a:r>
            <a:r>
              <a:rPr lang="en-US" sz="2400" dirty="0" smtClean="0">
                <a:latin typeface="Comic Sans MS" pitchFamily="66" charset="0"/>
              </a:rPr>
              <a:t>is </a:t>
            </a:r>
            <a:r>
              <a:rPr lang="en-US" sz="2400" dirty="0">
                <a:latin typeface="Comic Sans MS" pitchFamily="66" charset="0"/>
              </a:rPr>
              <a:t>5 cm.</a:t>
            </a:r>
          </a:p>
        </p:txBody>
      </p:sp>
      <p:pic>
        <p:nvPicPr>
          <p:cNvPr id="5148" name="Picture 28" descr="C:\Documents and Settings\Administrator\Local Settings\Temporary Internet Files\Content.IE5\6DJK50NM\MCj04325380000[1].pn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3425" y="3959225"/>
            <a:ext cx="53340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/>
      <p:bldP spid="5124" grpId="0" animBg="1"/>
      <p:bldP spid="5123" grpId="0" animBg="1"/>
      <p:bldP spid="5122" grpId="0"/>
      <p:bldP spid="5125" grpId="0" animBg="1"/>
      <p:bldP spid="5146" grpId="0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9" name="Rectangle 29"/>
          <p:cNvSpPr>
            <a:spLocks noChangeArrowheads="1"/>
          </p:cNvSpPr>
          <p:nvPr/>
        </p:nvSpPr>
        <p:spPr bwMode="auto">
          <a:xfrm>
            <a:off x="4876800" y="4038600"/>
            <a:ext cx="2971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800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i="1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w</a:t>
            </a:r>
            <a:r>
              <a:rPr lang="en-US" sz="2800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= -35  or  15</a:t>
            </a:r>
            <a:endParaRPr lang="en-US" sz="28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04800" y="282575"/>
            <a:ext cx="8534400" cy="12001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2400" dirty="0" smtClean="0">
                <a:latin typeface="Comic Sans MS" pitchFamily="66" charset="0"/>
              </a:rPr>
              <a:t>2.   The </a:t>
            </a:r>
            <a:r>
              <a:rPr lang="en-US" sz="2400" dirty="0">
                <a:latin typeface="Comic Sans MS" pitchFamily="66" charset="0"/>
              </a:rPr>
              <a:t>length of a rectangular swimming pool is 20 ft. greater than its width.  The area of the pool is 525 ft</a:t>
            </a:r>
            <a:r>
              <a:rPr lang="en-US" sz="2400" baseline="30000" dirty="0">
                <a:latin typeface="Comic Sans MS" pitchFamily="66" charset="0"/>
              </a:rPr>
              <a:t>2</a:t>
            </a:r>
            <a:r>
              <a:rPr lang="en-US" sz="2400" dirty="0">
                <a:latin typeface="Comic Sans MS" pitchFamily="66" charset="0"/>
              </a:rPr>
              <a:t>.  What are its dimensions?</a:t>
            </a:r>
          </a:p>
        </p:txBody>
      </p:sp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900"/>
              <a:t/>
            </a:r>
            <a:br>
              <a:rPr lang="en-US" sz="900"/>
            </a:br>
            <a:endParaRPr lang="en-US"/>
          </a:p>
          <a:p>
            <a:pPr eaLnBrk="0" hangingPunct="0"/>
            <a:endParaRPr lang="en-US"/>
          </a:p>
        </p:txBody>
      </p:sp>
      <p:sp>
        <p:nvSpPr>
          <p:cNvPr id="10246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0247" name="Rectangle 19"/>
          <p:cNvSpPr>
            <a:spLocks noChangeArrowheads="1"/>
          </p:cNvSpPr>
          <p:nvPr/>
        </p:nvSpPr>
        <p:spPr bwMode="auto">
          <a:xfrm>
            <a:off x="0" y="20383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0248" name="Rectangle 20"/>
          <p:cNvSpPr>
            <a:spLocks noChangeArrowheads="1"/>
          </p:cNvSpPr>
          <p:nvPr/>
        </p:nvSpPr>
        <p:spPr bwMode="auto">
          <a:xfrm>
            <a:off x="0" y="2495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120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endParaRPr lang="en-US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4267200" y="4756299"/>
            <a:ext cx="4267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Which root makes </a:t>
            </a:r>
            <a:r>
              <a:rPr lang="en-US" sz="24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sense?</a:t>
            </a:r>
            <a:endParaRPr lang="en-US" sz="24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538662" y="5562600"/>
            <a:ext cx="4071937" cy="4619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>
                <a:latin typeface="Comic Sans MS" pitchFamily="66" charset="0"/>
              </a:rPr>
              <a:t>The pool is 15 ft by 35 ft.</a:t>
            </a:r>
          </a:p>
        </p:txBody>
      </p:sp>
      <p:pic>
        <p:nvPicPr>
          <p:cNvPr id="5148" name="Picture 28" descr="C:\Documents and Settings\Administrator\Local Settings\Temporary Internet Files\Content.IE5\6DJK50NM\MCj0432538000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263" y="4038600"/>
            <a:ext cx="53340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7772400" y="2133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en-US" sz="2000" b="1">
                <a:latin typeface="Comic Sans MS" pitchFamily="66" charset="0"/>
              </a:rPr>
              <a:t>w </a:t>
            </a:r>
            <a:endParaRPr lang="en-US" sz="3600" b="1">
              <a:latin typeface="Comic Sans MS" pitchFamily="66" charset="0"/>
            </a:endParaRP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5867400" y="3005138"/>
            <a:ext cx="11430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en-US" sz="2000" b="1">
                <a:latin typeface="Comic Sans MS" pitchFamily="66" charset="0"/>
              </a:rPr>
              <a:t>w + 20</a:t>
            </a:r>
            <a:endParaRPr lang="en-US" sz="3600" b="1">
              <a:latin typeface="Comic Sans MS" pitchFamily="66" charset="0"/>
            </a:endParaRP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5029200" y="1828800"/>
            <a:ext cx="2743200" cy="1219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685800" y="2057400"/>
            <a:ext cx="152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en-US" sz="2800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A = </a:t>
            </a:r>
            <a:r>
              <a:rPr lang="en-US" sz="2800" i="1" dirty="0" err="1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lw</a:t>
            </a:r>
            <a:r>
              <a:rPr lang="en-US" sz="28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28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25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20505" name="Rectangle 25"/>
          <p:cNvSpPr>
            <a:spLocks noChangeArrowheads="1"/>
          </p:cNvSpPr>
          <p:nvPr/>
        </p:nvSpPr>
        <p:spPr bwMode="auto">
          <a:xfrm>
            <a:off x="304800" y="2689225"/>
            <a:ext cx="35814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800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525 = </a:t>
            </a:r>
            <a:r>
              <a:rPr lang="en-US" sz="2800" i="1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w</a:t>
            </a:r>
            <a:r>
              <a:rPr lang="en-US" sz="2800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2800" i="1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w</a:t>
            </a:r>
            <a:r>
              <a:rPr lang="en-US" sz="2800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+ 20)</a:t>
            </a:r>
            <a:endParaRPr lang="en-US" sz="28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506" name="Rectangle 26"/>
          <p:cNvSpPr>
            <a:spLocks noChangeArrowheads="1"/>
          </p:cNvSpPr>
          <p:nvPr/>
        </p:nvSpPr>
        <p:spPr bwMode="auto">
          <a:xfrm>
            <a:off x="304800" y="3319463"/>
            <a:ext cx="350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800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525 = </a:t>
            </a:r>
            <a:r>
              <a:rPr lang="en-US" sz="2800" i="1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w</a:t>
            </a:r>
            <a:r>
              <a:rPr lang="en-US" sz="2800" baseline="30000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800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+ 20</a:t>
            </a:r>
            <a:r>
              <a:rPr lang="en-US" sz="2800" i="1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w</a:t>
            </a:r>
            <a:endParaRPr lang="en-US" sz="2800" i="1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750888" y="3951288"/>
            <a:ext cx="3886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latin typeface="Comic Sans MS" pitchFamily="66" charset="0"/>
              </a:rPr>
              <a:t>0 = </a:t>
            </a:r>
            <a:r>
              <a:rPr lang="en-US" sz="2800" i="1" dirty="0">
                <a:latin typeface="Comic Sans MS" pitchFamily="66" charset="0"/>
              </a:rPr>
              <a:t>w</a:t>
            </a:r>
            <a:r>
              <a:rPr lang="en-US" sz="2800" baseline="30000" dirty="0">
                <a:latin typeface="Comic Sans MS" pitchFamily="66" charset="0"/>
              </a:rPr>
              <a:t>2</a:t>
            </a:r>
            <a:r>
              <a:rPr lang="en-US" sz="2800" dirty="0">
                <a:latin typeface="Comic Sans MS" pitchFamily="66" charset="0"/>
              </a:rPr>
              <a:t> + 20</a:t>
            </a:r>
            <a:r>
              <a:rPr lang="en-US" sz="2800" i="1" dirty="0">
                <a:latin typeface="Comic Sans MS" pitchFamily="66" charset="0"/>
              </a:rPr>
              <a:t>w</a:t>
            </a:r>
            <a:r>
              <a:rPr lang="en-US" sz="2800" dirty="0">
                <a:latin typeface="Comic Sans MS" pitchFamily="66" charset="0"/>
              </a:rPr>
              <a:t> – 525</a:t>
            </a:r>
          </a:p>
        </p:txBody>
      </p:sp>
      <p:sp>
        <p:nvSpPr>
          <p:cNvPr id="20507" name="Rectangle 27"/>
          <p:cNvSpPr>
            <a:spLocks noChangeArrowheads="1"/>
          </p:cNvSpPr>
          <p:nvPr/>
        </p:nvSpPr>
        <p:spPr bwMode="auto">
          <a:xfrm>
            <a:off x="762000" y="4581525"/>
            <a:ext cx="3733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800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0 = (</a:t>
            </a:r>
            <a:r>
              <a:rPr lang="en-US" sz="2800" i="1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w</a:t>
            </a:r>
            <a:r>
              <a:rPr lang="en-US" sz="2800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+ 35)(</a:t>
            </a:r>
            <a:r>
              <a:rPr lang="en-US" sz="2800" i="1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w</a:t>
            </a:r>
            <a:r>
              <a:rPr lang="en-US" sz="2800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– 15)</a:t>
            </a:r>
            <a:endParaRPr lang="en-US" sz="28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508" name="Rectangle 28"/>
          <p:cNvSpPr>
            <a:spLocks noChangeArrowheads="1"/>
          </p:cNvSpPr>
          <p:nvPr/>
        </p:nvSpPr>
        <p:spPr bwMode="auto">
          <a:xfrm>
            <a:off x="4343400" y="3581400"/>
            <a:ext cx="457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800" i="1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w</a:t>
            </a:r>
            <a:r>
              <a:rPr lang="en-US" sz="2800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+ 35 = 0   or  </a:t>
            </a:r>
            <a:r>
              <a:rPr lang="en-US" sz="2800" i="1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w</a:t>
            </a:r>
            <a:r>
              <a:rPr lang="en-US" sz="2800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– 15 = 0</a:t>
            </a:r>
            <a:endParaRPr lang="en-US" sz="2800" dirty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9" grpId="0"/>
      <p:bldP spid="5125" grpId="0" animBg="1"/>
      <p:bldP spid="5146" grpId="0"/>
      <p:bldP spid="30" grpId="0" animBg="1"/>
      <p:bldP spid="20490" grpId="0"/>
      <p:bldP spid="20491" grpId="0"/>
      <p:bldP spid="20492" grpId="0" animBg="1"/>
      <p:bldP spid="20501" grpId="0"/>
      <p:bldP spid="20505" grpId="0"/>
      <p:bldP spid="20506" grpId="0"/>
      <p:bldP spid="43" grpId="0"/>
      <p:bldP spid="20507" grpId="0"/>
      <p:bldP spid="205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val 25"/>
          <p:cNvSpPr/>
          <p:nvPr/>
        </p:nvSpPr>
        <p:spPr>
          <a:xfrm>
            <a:off x="3211513" y="2667000"/>
            <a:ext cx="7620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514600" y="2667000"/>
            <a:ext cx="3048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28663" y="2667000"/>
            <a:ext cx="284162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304800" y="282575"/>
            <a:ext cx="8534400" cy="12001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dirty="0">
                <a:latin typeface="Comic Sans MS" pitchFamily="66" charset="0"/>
              </a:rPr>
              <a:t>3</a:t>
            </a:r>
            <a:r>
              <a:rPr lang="en-US" sz="2400" dirty="0" smtClean="0">
                <a:latin typeface="Comic Sans MS" pitchFamily="66" charset="0"/>
              </a:rPr>
              <a:t>.   While </a:t>
            </a:r>
            <a:r>
              <a:rPr lang="en-US" sz="2400" dirty="0">
                <a:latin typeface="Comic Sans MS" pitchFamily="66" charset="0"/>
              </a:rPr>
              <a:t>standing on the roof of a building that was 400 ft high, you dropped an egg.  How many seconds will it take the egg to hit the ground?</a:t>
            </a:r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4098925" y="1871663"/>
            <a:ext cx="4435475" cy="12017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+mn-lt"/>
              </a:rPr>
              <a:t>We </a:t>
            </a:r>
            <a:r>
              <a:rPr lang="en-US" sz="2400" dirty="0">
                <a:latin typeface="+mn-lt"/>
              </a:rPr>
              <a:t>want to know when the egg will have a height of 0 </a:t>
            </a:r>
            <a:r>
              <a:rPr lang="en-US" sz="2400" dirty="0" smtClean="0">
                <a:latin typeface="+mn-lt"/>
              </a:rPr>
              <a:t>(the </a:t>
            </a:r>
            <a:r>
              <a:rPr lang="en-US" sz="2400" dirty="0">
                <a:latin typeface="+mn-lt"/>
              </a:rPr>
              <a:t>ground!)</a:t>
            </a:r>
          </a:p>
        </p:txBody>
      </p:sp>
      <p:sp>
        <p:nvSpPr>
          <p:cNvPr id="95243" name="Text Box 11"/>
          <p:cNvSpPr txBox="1">
            <a:spLocks noChangeArrowheads="1"/>
          </p:cNvSpPr>
          <p:nvPr/>
        </p:nvSpPr>
        <p:spPr bwMode="auto">
          <a:xfrm>
            <a:off x="4556125" y="4244975"/>
            <a:ext cx="428307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Comic Sans MS" pitchFamily="66" charset="0"/>
              </a:rPr>
              <a:t>Starting height is 400 ft.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94238" y="3243263"/>
            <a:ext cx="3684587" cy="830262"/>
          </a:xfrm>
          <a:prstGeom prst="rect">
            <a:avLst/>
          </a:prstGeom>
          <a:noFill/>
          <a:ln w="28575">
            <a:noFill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The egg was dropped, so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 initial velocity is O.</a:t>
            </a:r>
          </a:p>
        </p:txBody>
      </p:sp>
      <p:graphicFrame>
        <p:nvGraphicFramePr>
          <p:cNvPr id="1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704437"/>
              </p:ext>
            </p:extLst>
          </p:nvPr>
        </p:nvGraphicFramePr>
        <p:xfrm>
          <a:off x="747713" y="2757488"/>
          <a:ext cx="3200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2" name="Equation" r:id="rId3" imgW="3200400" imgH="380880" progId="Equation.DSMT4">
                  <p:embed/>
                </p:oleObj>
              </mc:Choice>
              <mc:Fallback>
                <p:oleObj name="Equation" r:id="rId3" imgW="3200400" imgH="3808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3" y="2757488"/>
                        <a:ext cx="32004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9556581"/>
              </p:ext>
            </p:extLst>
          </p:nvPr>
        </p:nvGraphicFramePr>
        <p:xfrm>
          <a:off x="750888" y="2133600"/>
          <a:ext cx="2717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3" name="Equation" r:id="rId5" imgW="2717640" imgH="380880" progId="Equation.DSMT4">
                  <p:embed/>
                </p:oleObj>
              </mc:Choice>
              <mc:Fallback>
                <p:oleObj name="Equation" r:id="rId5" imgW="2717640" imgH="3808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2133600"/>
                        <a:ext cx="2717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216168"/>
              </p:ext>
            </p:extLst>
          </p:nvPr>
        </p:nvGraphicFramePr>
        <p:xfrm>
          <a:off x="742950" y="3379788"/>
          <a:ext cx="2489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" name="Equation" r:id="rId7" imgW="2489040" imgH="380880" progId="Equation.DSMT4">
                  <p:embed/>
                </p:oleObj>
              </mc:Choice>
              <mc:Fallback>
                <p:oleObj name="Equation" r:id="rId7" imgW="2489040" imgH="3808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3379788"/>
                        <a:ext cx="24892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5704511"/>
              </p:ext>
            </p:extLst>
          </p:nvPr>
        </p:nvGraphicFramePr>
        <p:xfrm>
          <a:off x="300038" y="4003675"/>
          <a:ext cx="1727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" name="Equation" r:id="rId9" imgW="1726920" imgH="380880" progId="Equation.DSMT4">
                  <p:embed/>
                </p:oleObj>
              </mc:Choice>
              <mc:Fallback>
                <p:oleObj name="Equation" r:id="rId9" imgW="1726920" imgH="3808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8" y="4003675"/>
                        <a:ext cx="17272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485925"/>
              </p:ext>
            </p:extLst>
          </p:nvPr>
        </p:nvGraphicFramePr>
        <p:xfrm>
          <a:off x="650875" y="4627563"/>
          <a:ext cx="1130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" name="Equation" r:id="rId11" imgW="1130040" imgH="380880" progId="Equation.DSMT4">
                  <p:embed/>
                </p:oleObj>
              </mc:Choice>
              <mc:Fallback>
                <p:oleObj name="Equation" r:id="rId11" imgW="1130040" imgH="3808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75" y="4627563"/>
                        <a:ext cx="11303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1585603"/>
              </p:ext>
            </p:extLst>
          </p:nvPr>
        </p:nvGraphicFramePr>
        <p:xfrm>
          <a:off x="796925" y="5300663"/>
          <a:ext cx="977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" name="Equation" r:id="rId13" imgW="977760" imgH="330120" progId="Equation.DSMT4">
                  <p:embed/>
                </p:oleObj>
              </mc:Choice>
              <mc:Fallback>
                <p:oleObj name="Equation" r:id="rId13" imgW="977760" imgH="33012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925" y="5300663"/>
                        <a:ext cx="9779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4327525" y="4876800"/>
            <a:ext cx="4419600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The negative root doesn’t </a:t>
            </a:r>
            <a:r>
              <a:rPr lang="en-US" sz="2400" dirty="0" smtClean="0">
                <a:latin typeface="+mn-lt"/>
              </a:rPr>
              <a:t>make sense.</a:t>
            </a:r>
            <a:endParaRPr lang="en-US" sz="2400" dirty="0">
              <a:latin typeface="+mn-lt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505325" y="5934075"/>
            <a:ext cx="4257675" cy="8302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>
                <a:latin typeface="Comic Sans MS" pitchFamily="66" charset="0"/>
              </a:rPr>
              <a:t>The egg will hit the ground     in 5 seconds.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5" grpId="0" animBg="1"/>
      <p:bldP spid="24" grpId="0" animBg="1"/>
      <p:bldP spid="95236" grpId="0" animBg="1"/>
      <p:bldP spid="95242" grpId="0"/>
      <p:bldP spid="95243" grpId="0"/>
      <p:bldP spid="12" grpId="0"/>
      <p:bldP spid="21" grpId="0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val 25"/>
          <p:cNvSpPr/>
          <p:nvPr/>
        </p:nvSpPr>
        <p:spPr>
          <a:xfrm>
            <a:off x="3175000" y="2667000"/>
            <a:ext cx="7620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522538" y="2667000"/>
            <a:ext cx="3048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08025" y="2667000"/>
            <a:ext cx="388938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141288" y="217488"/>
            <a:ext cx="8839200" cy="12001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dirty="0">
                <a:latin typeface="Comic Sans MS" pitchFamily="66" charset="0"/>
              </a:rPr>
              <a:t>4</a:t>
            </a:r>
            <a:r>
              <a:rPr lang="en-US" sz="2400" dirty="0" smtClean="0">
                <a:latin typeface="Comic Sans MS" pitchFamily="66" charset="0"/>
              </a:rPr>
              <a:t>.   How </a:t>
            </a:r>
            <a:r>
              <a:rPr lang="en-US" sz="2400" dirty="0">
                <a:latin typeface="Comic Sans MS" pitchFamily="66" charset="0"/>
              </a:rPr>
              <a:t>long would it take a hammer to hit the roof of a truck if the hammer </a:t>
            </a:r>
            <a:r>
              <a:rPr lang="en-US" sz="2400" dirty="0" smtClean="0">
                <a:latin typeface="Comic Sans MS" pitchFamily="66" charset="0"/>
              </a:rPr>
              <a:t>were </a:t>
            </a:r>
            <a:r>
              <a:rPr lang="en-US" sz="2400" dirty="0">
                <a:latin typeface="Comic Sans MS" pitchFamily="66" charset="0"/>
              </a:rPr>
              <a:t>dropped from a height of 70 ft?  The roof of the truck is 6 ft high.</a:t>
            </a:r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4119563" y="1871663"/>
            <a:ext cx="4876800" cy="12017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+mn-lt"/>
              </a:rPr>
              <a:t>We </a:t>
            </a:r>
            <a:r>
              <a:rPr lang="en-US" sz="2400" dirty="0">
                <a:latin typeface="+mn-lt"/>
              </a:rPr>
              <a:t>want to know when the hammer will have a height of 6 ft.</a:t>
            </a:r>
          </a:p>
        </p:txBody>
      </p:sp>
      <p:sp>
        <p:nvSpPr>
          <p:cNvPr id="95243" name="Text Box 11"/>
          <p:cNvSpPr txBox="1">
            <a:spLocks noChangeArrowheads="1"/>
          </p:cNvSpPr>
          <p:nvPr/>
        </p:nvSpPr>
        <p:spPr bwMode="auto">
          <a:xfrm>
            <a:off x="4576763" y="3886200"/>
            <a:ext cx="3962400" cy="4619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Starting height is 70 ft.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48250" y="3243263"/>
            <a:ext cx="3021013" cy="461962"/>
          </a:xfrm>
          <a:prstGeom prst="rect">
            <a:avLst/>
          </a:prstGeom>
          <a:noFill/>
          <a:ln w="28575">
            <a:noFill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Initial velocity is O.</a:t>
            </a:r>
          </a:p>
        </p:txBody>
      </p:sp>
      <p:graphicFrame>
        <p:nvGraphicFramePr>
          <p:cNvPr id="1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6459287"/>
              </p:ext>
            </p:extLst>
          </p:nvPr>
        </p:nvGraphicFramePr>
        <p:xfrm>
          <a:off x="790575" y="2757488"/>
          <a:ext cx="2959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7" name="Equation" r:id="rId3" imgW="2958840" imgH="380880" progId="Equation.DSMT4">
                  <p:embed/>
                </p:oleObj>
              </mc:Choice>
              <mc:Fallback>
                <p:oleObj name="Equation" r:id="rId3" imgW="2958840" imgH="3808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575" y="2757488"/>
                        <a:ext cx="29591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5040173"/>
              </p:ext>
            </p:extLst>
          </p:nvPr>
        </p:nvGraphicFramePr>
        <p:xfrm>
          <a:off x="750888" y="2133600"/>
          <a:ext cx="2717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8" name="Equation" r:id="rId5" imgW="2717640" imgH="380880" progId="Equation.DSMT4">
                  <p:embed/>
                </p:oleObj>
              </mc:Choice>
              <mc:Fallback>
                <p:oleObj name="Equation" r:id="rId5" imgW="2717640" imgH="3808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2133600"/>
                        <a:ext cx="2717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9465261"/>
              </p:ext>
            </p:extLst>
          </p:nvPr>
        </p:nvGraphicFramePr>
        <p:xfrm>
          <a:off x="784225" y="3379788"/>
          <a:ext cx="2235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" name="Equation" r:id="rId7" imgW="2234880" imgH="380880" progId="Equation.DSMT4">
                  <p:embed/>
                </p:oleObj>
              </mc:Choice>
              <mc:Fallback>
                <p:oleObj name="Equation" r:id="rId7" imgW="2234880" imgH="3808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225" y="3379788"/>
                        <a:ext cx="22352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4403026"/>
              </p:ext>
            </p:extLst>
          </p:nvPr>
        </p:nvGraphicFramePr>
        <p:xfrm>
          <a:off x="347663" y="4003675"/>
          <a:ext cx="1892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0" name="Equation" r:id="rId9" imgW="1892160" imgH="380880" progId="Equation.DSMT4">
                  <p:embed/>
                </p:oleObj>
              </mc:Choice>
              <mc:Fallback>
                <p:oleObj name="Equation" r:id="rId9" imgW="1892160" imgH="3808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3" y="4003675"/>
                        <a:ext cx="18923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982428"/>
              </p:ext>
            </p:extLst>
          </p:nvPr>
        </p:nvGraphicFramePr>
        <p:xfrm>
          <a:off x="762000" y="4627563"/>
          <a:ext cx="914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1" name="Equation" r:id="rId11" imgW="914400" imgH="380880" progId="Equation.DSMT4">
                  <p:embed/>
                </p:oleObj>
              </mc:Choice>
              <mc:Fallback>
                <p:oleObj name="Equation" r:id="rId11" imgW="914400" imgH="3808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627563"/>
                        <a:ext cx="9144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0556949"/>
              </p:ext>
            </p:extLst>
          </p:nvPr>
        </p:nvGraphicFramePr>
        <p:xfrm>
          <a:off x="566738" y="5300663"/>
          <a:ext cx="965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2" name="Equation" r:id="rId13" imgW="965160" imgH="330120" progId="Equation.DSMT4">
                  <p:embed/>
                </p:oleObj>
              </mc:Choice>
              <mc:Fallback>
                <p:oleObj name="Equation" r:id="rId13" imgW="965160" imgH="33012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5300663"/>
                        <a:ext cx="9652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4348163" y="4648200"/>
            <a:ext cx="4419600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The negative root doesn’t </a:t>
            </a:r>
            <a:r>
              <a:rPr lang="en-US" sz="2400" dirty="0" smtClean="0">
                <a:latin typeface="+mn-lt"/>
              </a:rPr>
              <a:t>make sense.</a:t>
            </a:r>
            <a:endParaRPr lang="en-US" sz="2400" dirty="0">
              <a:latin typeface="+mn-lt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132263" y="5638800"/>
            <a:ext cx="4757737" cy="8302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>
                <a:latin typeface="Comic Sans MS" pitchFamily="66" charset="0"/>
              </a:rPr>
              <a:t>The hammer will hit the truck roof in 2 seconds.</a:t>
            </a:r>
          </a:p>
        </p:txBody>
      </p:sp>
      <p:pic>
        <p:nvPicPr>
          <p:cNvPr id="18" name="Picture 12" descr="MCj02909840000[1]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99201">
            <a:off x="8421688" y="985838"/>
            <a:ext cx="560387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5E-6 7.40741E-7 L 0.00677 0.70185 " pathEditMode="relative" rAng="0" ptsTypes="AA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" y="3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5" grpId="0" animBg="1"/>
      <p:bldP spid="24" grpId="0" animBg="1"/>
      <p:bldP spid="95236" grpId="0" animBg="1"/>
      <p:bldP spid="95242" grpId="0"/>
      <p:bldP spid="95243" grpId="0"/>
      <p:bldP spid="12" grpId="0"/>
      <p:bldP spid="21" grpId="0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381000" y="304800"/>
            <a:ext cx="8382000" cy="8302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5</a:t>
            </a:r>
            <a:r>
              <a:rPr lang="en-US" sz="2400" dirty="0" smtClean="0">
                <a:latin typeface="+mn-lt"/>
              </a:rPr>
              <a:t>.   A </a:t>
            </a:r>
            <a:r>
              <a:rPr lang="en-US" sz="2400" dirty="0">
                <a:latin typeface="+mn-lt"/>
              </a:rPr>
              <a:t>football is kicked upward at a velocity of 42 ft per second (ft/s).  When will it </a:t>
            </a:r>
            <a:r>
              <a:rPr lang="en-US" sz="2400" dirty="0" smtClean="0">
                <a:latin typeface="+mn-lt"/>
              </a:rPr>
              <a:t>be a </a:t>
            </a:r>
            <a:r>
              <a:rPr lang="en-US" sz="2400" dirty="0">
                <a:latin typeface="+mn-lt"/>
              </a:rPr>
              <a:t>height of 20 ft?  </a:t>
            </a:r>
          </a:p>
        </p:txBody>
      </p:sp>
      <p:sp>
        <p:nvSpPr>
          <p:cNvPr id="27" name="Oval 26"/>
          <p:cNvSpPr/>
          <p:nvPr/>
        </p:nvSpPr>
        <p:spPr>
          <a:xfrm>
            <a:off x="3657600" y="2700338"/>
            <a:ext cx="282575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720975" y="2693988"/>
            <a:ext cx="544513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62000" y="2700338"/>
            <a:ext cx="479425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3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4892901"/>
              </p:ext>
            </p:extLst>
          </p:nvPr>
        </p:nvGraphicFramePr>
        <p:xfrm>
          <a:off x="769938" y="2765425"/>
          <a:ext cx="3175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2" name="Equation" r:id="rId3" imgW="3174840" imgH="380880" progId="Equation.DSMT4">
                  <p:embed/>
                </p:oleObj>
              </mc:Choice>
              <mc:Fallback>
                <p:oleObj name="Equation" r:id="rId3" imgW="3174840" imgH="3808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8" y="2765425"/>
                        <a:ext cx="31750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6245022"/>
              </p:ext>
            </p:extLst>
          </p:nvPr>
        </p:nvGraphicFramePr>
        <p:xfrm>
          <a:off x="946150" y="2133600"/>
          <a:ext cx="2717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3" name="Equation" r:id="rId5" imgW="2717640" imgH="380880" progId="Equation.DSMT4">
                  <p:embed/>
                </p:oleObj>
              </mc:Choice>
              <mc:Fallback>
                <p:oleObj name="Equation" r:id="rId5" imgW="2717640" imgH="3808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6150" y="2133600"/>
                        <a:ext cx="2717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0057559"/>
              </p:ext>
            </p:extLst>
          </p:nvPr>
        </p:nvGraphicFramePr>
        <p:xfrm>
          <a:off x="952500" y="3398838"/>
          <a:ext cx="3162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4" name="Equation" r:id="rId7" imgW="3162240" imgH="380880" progId="Equation.DSMT4">
                  <p:embed/>
                </p:oleObj>
              </mc:Choice>
              <mc:Fallback>
                <p:oleObj name="Equation" r:id="rId7" imgW="3162240" imgH="3808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0" y="3398838"/>
                        <a:ext cx="31623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1668343"/>
              </p:ext>
            </p:extLst>
          </p:nvPr>
        </p:nvGraphicFramePr>
        <p:xfrm>
          <a:off x="871538" y="4005263"/>
          <a:ext cx="3314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5" name="Equation" r:id="rId9" imgW="3314520" imgH="457200" progId="Equation.DSMT4">
                  <p:embed/>
                </p:oleObj>
              </mc:Choice>
              <mc:Fallback>
                <p:oleObj name="Equation" r:id="rId9" imgW="3314520" imgH="457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8" y="4005263"/>
                        <a:ext cx="33147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8628361"/>
              </p:ext>
            </p:extLst>
          </p:nvPr>
        </p:nvGraphicFramePr>
        <p:xfrm>
          <a:off x="962025" y="4689475"/>
          <a:ext cx="3073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6" name="Equation" r:id="rId11" imgW="3073320" imgH="406080" progId="Equation.DSMT4">
                  <p:embed/>
                </p:oleObj>
              </mc:Choice>
              <mc:Fallback>
                <p:oleObj name="Equation" r:id="rId11" imgW="3073320" imgH="4060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025" y="4689475"/>
                        <a:ext cx="3073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030792"/>
              </p:ext>
            </p:extLst>
          </p:nvPr>
        </p:nvGraphicFramePr>
        <p:xfrm>
          <a:off x="1004888" y="5346700"/>
          <a:ext cx="19177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7" name="Equation" r:id="rId13" imgW="1917360" imgH="825480" progId="Equation.DSMT4">
                  <p:embed/>
                </p:oleObj>
              </mc:Choice>
              <mc:Fallback>
                <p:oleObj name="Equation" r:id="rId13" imgW="1917360" imgH="825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8" y="5346700"/>
                        <a:ext cx="191770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4724400" y="1828800"/>
            <a:ext cx="39624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>
                <a:latin typeface="Comic Sans MS" pitchFamily="66" charset="0"/>
              </a:rPr>
              <a:t>The football will pass the height of 20 feet both on its way up and on its way back down.</a:t>
            </a:r>
          </a:p>
        </p:txBody>
      </p:sp>
      <p:graphicFrame>
        <p:nvGraphicFramePr>
          <p:cNvPr id="18" name="Object 8"/>
          <p:cNvGraphicFramePr>
            <a:graphicFrameLocks noChangeAspect="1"/>
          </p:cNvGraphicFramePr>
          <p:nvPr/>
        </p:nvGraphicFramePr>
        <p:xfrm>
          <a:off x="5334000" y="5181600"/>
          <a:ext cx="26670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8" name="Equation" r:id="rId15" imgW="2666880" imgH="1193760" progId="Equation.DSMT4">
                  <p:embed/>
                </p:oleObj>
              </mc:Choice>
              <mc:Fallback>
                <p:oleObj name="Equation" r:id="rId15" imgW="2666880" imgH="11937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181600"/>
                        <a:ext cx="2667000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585" name="Picture 9" descr="C:\Documents and Settings\Administrator\Local Settings\Temporary Internet Files\Content.IE5\O1MV8523\MCj03354420000[1].wmf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495800"/>
            <a:ext cx="601663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5181600" y="5006975"/>
            <a:ext cx="2971800" cy="1524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529138" y="1690688"/>
            <a:ext cx="3276600" cy="3414712"/>
          </a:xfrm>
          <a:custGeom>
            <a:avLst/>
            <a:gdLst>
              <a:gd name="connsiteX0" fmla="*/ 0 w 3657600"/>
              <a:gd name="connsiteY0" fmla="*/ 3486573 h 3557693"/>
              <a:gd name="connsiteX1" fmla="*/ 1767840 w 3657600"/>
              <a:gd name="connsiteY1" fmla="*/ 11853 h 3557693"/>
              <a:gd name="connsiteX2" fmla="*/ 3657600 w 3657600"/>
              <a:gd name="connsiteY2" fmla="*/ 3557693 h 3557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57600" h="3557693">
                <a:moveTo>
                  <a:pt x="0" y="3486573"/>
                </a:moveTo>
                <a:cubicBezTo>
                  <a:pt x="579120" y="1743286"/>
                  <a:pt x="1158240" y="0"/>
                  <a:pt x="1767840" y="11853"/>
                </a:cubicBezTo>
                <a:cubicBezTo>
                  <a:pt x="2377440" y="23706"/>
                  <a:pt x="3017520" y="1790699"/>
                  <a:pt x="3657600" y="3557693"/>
                </a:cubicBezTo>
              </a:path>
            </a:pathLst>
          </a:cu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5625 C 0.05174 -0.197 0.10816 -0.44908 0.16944 -0.45232 C 0.23055 -0.45487 0.33003 -0.04561 0.36302 0.03588 " pathEditMode="relative" rAng="0" ptsTypes="aaA">
                                      <p:cBhvr>
                                        <p:cTn id="17" dur="2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51" y="-2555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28" grpId="0" animBg="1"/>
      <p:bldP spid="29" grpId="0" animBg="1"/>
      <p:bldP spid="40" grpId="0"/>
      <p:bldP spid="16" grpId="0" animBg="1"/>
      <p:bldP spid="19" grpId="0" animBg="1"/>
      <p:bldP spid="1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6" name="Picture 14" descr="C:\Documents and Settings\Administrator\Local Settings\Temporary Internet Files\Content.IE5\WRDZ6A3P\MCj0440153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792663" y="1998663"/>
            <a:ext cx="877887" cy="123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381000" y="304800"/>
            <a:ext cx="8382000" cy="12001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6</a:t>
            </a:r>
            <a:r>
              <a:rPr lang="en-US" sz="2400" dirty="0" smtClean="0">
                <a:latin typeface="+mn-lt"/>
              </a:rPr>
              <a:t>.   A </a:t>
            </a:r>
            <a:r>
              <a:rPr lang="en-US" sz="2400" dirty="0">
                <a:latin typeface="+mn-lt"/>
              </a:rPr>
              <a:t>soccer player kicks a soccer ball with a velocity of 32 ft/sec.  If the ball reaches a height of 16 ft, how long does it stay in the air?</a:t>
            </a:r>
          </a:p>
        </p:txBody>
      </p:sp>
      <p:sp>
        <p:nvSpPr>
          <p:cNvPr id="27" name="Oval 26"/>
          <p:cNvSpPr/>
          <p:nvPr/>
        </p:nvSpPr>
        <p:spPr>
          <a:xfrm>
            <a:off x="3733800" y="2667000"/>
            <a:ext cx="271463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819400" y="2660650"/>
            <a:ext cx="468313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27088" y="2667000"/>
            <a:ext cx="50165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3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3761540"/>
              </p:ext>
            </p:extLst>
          </p:nvPr>
        </p:nvGraphicFramePr>
        <p:xfrm>
          <a:off x="930275" y="2765425"/>
          <a:ext cx="3073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9" name="Equation" r:id="rId4" imgW="3073320" imgH="380880" progId="Equation.DSMT4">
                  <p:embed/>
                </p:oleObj>
              </mc:Choice>
              <mc:Fallback>
                <p:oleObj name="Equation" r:id="rId4" imgW="3073320" imgH="3808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2765425"/>
                        <a:ext cx="30734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1721680"/>
              </p:ext>
            </p:extLst>
          </p:nvPr>
        </p:nvGraphicFramePr>
        <p:xfrm>
          <a:off x="1055688" y="2133600"/>
          <a:ext cx="2717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0" name="Equation" r:id="rId6" imgW="2717640" imgH="380880" progId="Equation.DSMT4">
                  <p:embed/>
                </p:oleObj>
              </mc:Choice>
              <mc:Fallback>
                <p:oleObj name="Equation" r:id="rId6" imgW="2717640" imgH="3808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688" y="2133600"/>
                        <a:ext cx="2717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027310"/>
              </p:ext>
            </p:extLst>
          </p:nvPr>
        </p:nvGraphicFramePr>
        <p:xfrm>
          <a:off x="1062038" y="3398838"/>
          <a:ext cx="3073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1" name="Equation" r:id="rId8" imgW="3073320" imgH="380880" progId="Equation.DSMT4">
                  <p:embed/>
                </p:oleObj>
              </mc:Choice>
              <mc:Fallback>
                <p:oleObj name="Equation" r:id="rId8" imgW="3073320" imgH="3808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038" y="3398838"/>
                        <a:ext cx="30734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26056"/>
              </p:ext>
            </p:extLst>
          </p:nvPr>
        </p:nvGraphicFramePr>
        <p:xfrm>
          <a:off x="1055688" y="3967163"/>
          <a:ext cx="2946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2" name="Equation" r:id="rId10" imgW="2946240" imgH="533160" progId="Equation.DSMT4">
                  <p:embed/>
                </p:oleObj>
              </mc:Choice>
              <mc:Fallback>
                <p:oleObj name="Equation" r:id="rId10" imgW="2946240" imgH="53316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688" y="3967163"/>
                        <a:ext cx="29464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949643"/>
              </p:ext>
            </p:extLst>
          </p:nvPr>
        </p:nvGraphicFramePr>
        <p:xfrm>
          <a:off x="1055279" y="4550569"/>
          <a:ext cx="2171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3" name="Equation" r:id="rId12" imgW="2171520" imgH="457200" progId="Equation.DSMT4">
                  <p:embed/>
                </p:oleObj>
              </mc:Choice>
              <mc:Fallback>
                <p:oleObj name="Equation" r:id="rId12" imgW="2171520" imgH="457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279" y="4550569"/>
                        <a:ext cx="21717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1400504"/>
              </p:ext>
            </p:extLst>
          </p:nvPr>
        </p:nvGraphicFramePr>
        <p:xfrm>
          <a:off x="1120775" y="5257800"/>
          <a:ext cx="6858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4" name="Equation" r:id="rId14" imgW="685800" imgH="330120" progId="Equation.DSMT4">
                  <p:embed/>
                </p:oleObj>
              </mc:Choice>
              <mc:Fallback>
                <p:oleObj name="Equation" r:id="rId14" imgW="685800" imgH="3301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775" y="5257800"/>
                        <a:ext cx="6858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724400" y="3581400"/>
            <a:ext cx="40386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>
                <a:latin typeface="Comic Sans MS" pitchFamily="66" charset="0"/>
              </a:rPr>
              <a:t>This solution says the ball reached a height of 16 ft. after one second.  Its time in the air will be double this amount.</a:t>
            </a:r>
          </a:p>
        </p:txBody>
      </p:sp>
      <p:sp>
        <p:nvSpPr>
          <p:cNvPr id="21" name="Freeform 20"/>
          <p:cNvSpPr/>
          <p:nvPr/>
        </p:nvSpPr>
        <p:spPr>
          <a:xfrm>
            <a:off x="5376863" y="1944688"/>
            <a:ext cx="3157537" cy="1179512"/>
          </a:xfrm>
          <a:custGeom>
            <a:avLst/>
            <a:gdLst>
              <a:gd name="connsiteX0" fmla="*/ 0 w 2373086"/>
              <a:gd name="connsiteY0" fmla="*/ 1059542 h 1146628"/>
              <a:gd name="connsiteX1" fmla="*/ 1208314 w 2373086"/>
              <a:gd name="connsiteY1" fmla="*/ 14514 h 1146628"/>
              <a:gd name="connsiteX2" fmla="*/ 2373086 w 2373086"/>
              <a:gd name="connsiteY2" fmla="*/ 1146628 h 1146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3086" h="1146628">
                <a:moveTo>
                  <a:pt x="0" y="1059542"/>
                </a:moveTo>
                <a:cubicBezTo>
                  <a:pt x="406400" y="529771"/>
                  <a:pt x="812800" y="0"/>
                  <a:pt x="1208314" y="14514"/>
                </a:cubicBezTo>
                <a:cubicBezTo>
                  <a:pt x="1603828" y="29028"/>
                  <a:pt x="1988457" y="587828"/>
                  <a:pt x="2373086" y="1146628"/>
                </a:cubicBezTo>
              </a:path>
            </a:pathLst>
          </a:cu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 rot="5400000">
            <a:off x="6353176" y="2552700"/>
            <a:ext cx="1141412" cy="1587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4" name="TextBox 38"/>
          <p:cNvSpPr txBox="1">
            <a:spLocks noChangeArrowheads="1"/>
          </p:cNvSpPr>
          <p:nvPr/>
        </p:nvSpPr>
        <p:spPr bwMode="auto">
          <a:xfrm>
            <a:off x="7010400" y="25146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>
                <a:latin typeface="Comic Sans MS" pitchFamily="66" charset="0"/>
              </a:rPr>
              <a:t>16 ft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05400" y="5799138"/>
            <a:ext cx="3505200" cy="83026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latin typeface="+mn-lt"/>
              </a:rPr>
              <a:t>The ball will be in the   air for 2 seconds.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28" grpId="0" animBg="1"/>
      <p:bldP spid="29" grpId="0" animBg="1"/>
      <p:bldP spid="17" grpId="0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307975" y="282020"/>
            <a:ext cx="8382000" cy="15696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+mn-lt"/>
              </a:rPr>
              <a:t>7.   A monkey throws a coconut down from a tree with an initial velocity of 24 </a:t>
            </a:r>
            <a:r>
              <a:rPr lang="en-US" sz="2400" dirty="0" err="1" smtClean="0">
                <a:latin typeface="+mn-lt"/>
              </a:rPr>
              <a:t>ft</a:t>
            </a:r>
            <a:r>
              <a:rPr lang="en-US" sz="2400" dirty="0" smtClean="0">
                <a:latin typeface="+mn-lt"/>
              </a:rPr>
              <a:t>/sec.  If the monkey is 72 feet up in the tree, how long will it take for the coconut to hit the ground?</a:t>
            </a:r>
            <a:endParaRPr lang="en-US" sz="2400" dirty="0">
              <a:latin typeface="+mn-lt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3660515" y="2700283"/>
            <a:ext cx="5334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438400" y="2704662"/>
            <a:ext cx="790451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27088" y="2667000"/>
            <a:ext cx="50165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3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2524395"/>
              </p:ext>
            </p:extLst>
          </p:nvPr>
        </p:nvGraphicFramePr>
        <p:xfrm>
          <a:off x="968773" y="2796789"/>
          <a:ext cx="3162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Equation" r:id="rId3" imgW="3162240" imgH="380880" progId="Equation.DSMT4">
                  <p:embed/>
                </p:oleObj>
              </mc:Choice>
              <mc:Fallback>
                <p:oleObj name="Equation" r:id="rId3" imgW="316224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773" y="2796789"/>
                        <a:ext cx="31623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1721680"/>
              </p:ext>
            </p:extLst>
          </p:nvPr>
        </p:nvGraphicFramePr>
        <p:xfrm>
          <a:off x="1055688" y="2133600"/>
          <a:ext cx="2717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Equation" r:id="rId5" imgW="2717640" imgH="380880" progId="Equation.DSMT4">
                  <p:embed/>
                </p:oleObj>
              </mc:Choice>
              <mc:Fallback>
                <p:oleObj name="Equation" r:id="rId5" imgW="271764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688" y="2133600"/>
                        <a:ext cx="2717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4749063"/>
              </p:ext>
            </p:extLst>
          </p:nvPr>
        </p:nvGraphicFramePr>
        <p:xfrm>
          <a:off x="996950" y="3454400"/>
          <a:ext cx="3048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name="Equation" r:id="rId7" imgW="3047760" imgH="533160" progId="Equation.DSMT4">
                  <p:embed/>
                </p:oleObj>
              </mc:Choice>
              <mc:Fallback>
                <p:oleObj name="Equation" r:id="rId7" imgW="304776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3454400"/>
                        <a:ext cx="30480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447924"/>
              </p:ext>
            </p:extLst>
          </p:nvPr>
        </p:nvGraphicFramePr>
        <p:xfrm>
          <a:off x="1028700" y="4089400"/>
          <a:ext cx="3111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name="Equation" r:id="rId9" imgW="3111480" imgH="457200" progId="Equation.DSMT4">
                  <p:embed/>
                </p:oleObj>
              </mc:Choice>
              <mc:Fallback>
                <p:oleObj name="Equation" r:id="rId9" imgW="31114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700" y="4089400"/>
                        <a:ext cx="31115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6014912"/>
              </p:ext>
            </p:extLst>
          </p:nvPr>
        </p:nvGraphicFramePr>
        <p:xfrm>
          <a:off x="1912938" y="4800600"/>
          <a:ext cx="10033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name="Equation" r:id="rId11" imgW="1002960" imgH="330120" progId="Equation.DSMT4">
                  <p:embed/>
                </p:oleObj>
              </mc:Choice>
              <mc:Fallback>
                <p:oleObj name="Equation" r:id="rId11" imgW="100296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2938" y="4800600"/>
                        <a:ext cx="10033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267200" y="5170269"/>
            <a:ext cx="3505200" cy="83026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latin typeface="+mn-lt"/>
              </a:rPr>
              <a:t>The </a:t>
            </a:r>
            <a:r>
              <a:rPr lang="en-US" sz="2400" dirty="0" smtClean="0">
                <a:latin typeface="+mn-lt"/>
              </a:rPr>
              <a:t>coconut will land in 1.5 seconds</a:t>
            </a:r>
            <a:r>
              <a:rPr lang="en-US" sz="2400" dirty="0">
                <a:latin typeface="+mn-lt"/>
              </a:rPr>
              <a:t>.</a:t>
            </a:r>
          </a:p>
        </p:txBody>
      </p:sp>
      <p:sp>
        <p:nvSpPr>
          <p:cNvPr id="3" name="AutoShape 4" descr="Related imag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8" name="Picture 6" descr="Image result for monkey in a tree coconut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515"/>
          <a:stretch/>
        </p:blipFill>
        <p:spPr bwMode="auto">
          <a:xfrm>
            <a:off x="4488657" y="1893887"/>
            <a:ext cx="1951038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467503" y="3632200"/>
            <a:ext cx="771525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80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28" grpId="0" animBg="1"/>
      <p:bldP spid="29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ic Sans everywher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</TotalTime>
  <Words>501</Words>
  <Application>Microsoft Office PowerPoint</Application>
  <PresentationFormat>On-screen Show (4:3)</PresentationFormat>
  <Paragraphs>49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Comic Sans MS</vt:lpstr>
      <vt:lpstr>Times New Roman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JoAnn Evans</dc:creator>
  <cp:lastModifiedBy>Greenberg, Karen</cp:lastModifiedBy>
  <cp:revision>92</cp:revision>
  <cp:lastPrinted>2018-03-05T23:24:53Z</cp:lastPrinted>
  <dcterms:created xsi:type="dcterms:W3CDTF">2009-02-22T17:58:11Z</dcterms:created>
  <dcterms:modified xsi:type="dcterms:W3CDTF">2019-03-04T23:42:24Z</dcterms:modified>
</cp:coreProperties>
</file>